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9" r:id="rId3"/>
    <p:sldId id="260" r:id="rId4"/>
    <p:sldId id="261" r:id="rId5"/>
    <p:sldId id="263" r:id="rId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8" d="100"/>
          <a:sy n="78" d="100"/>
        </p:scale>
        <p:origin x="85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73AE7-BBC2-4780-B365-D4EC0EA1F09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he-IL"/>
        </a:p>
      </dgm:t>
    </dgm:pt>
    <dgm:pt modelId="{3E1FF0C9-EE95-46A6-9E05-2F9C7889949D}">
      <dgm:prSet custT="1"/>
      <dgm:spPr/>
      <dgm:t>
        <a:bodyPr/>
        <a:lstStyle/>
        <a:p>
          <a:pPr algn="ctr" rtl="1"/>
          <a:r>
            <a:rPr lang="he-IL" sz="4400" dirty="0"/>
            <a:t>פרויקט מחיר למשתכן </a:t>
          </a:r>
          <a:r>
            <a:rPr lang="he-IL" sz="6000" dirty="0"/>
            <a:t>– </a:t>
          </a:r>
          <a:br>
            <a:rPr lang="he-IL" sz="6000" dirty="0"/>
          </a:br>
          <a:r>
            <a:rPr lang="he-IL" sz="4400" dirty="0" err="1"/>
            <a:t>שבירו</a:t>
          </a:r>
          <a:r>
            <a:rPr lang="he-IL" sz="4400" dirty="0"/>
            <a:t> במבואות הדרומיים חיפה</a:t>
          </a:r>
        </a:p>
      </dgm:t>
    </dgm:pt>
    <dgm:pt modelId="{06C1BEAA-3CB0-4C41-940A-BA26413F1F1F}" type="parTrans" cxnId="{4AE2DB6E-629F-40B0-9DCB-C1650030A717}">
      <dgm:prSet/>
      <dgm:spPr/>
      <dgm:t>
        <a:bodyPr/>
        <a:lstStyle/>
        <a:p>
          <a:pPr rtl="1"/>
          <a:endParaRPr lang="he-IL"/>
        </a:p>
      </dgm:t>
    </dgm:pt>
    <dgm:pt modelId="{2E7EE842-42E6-43B6-8D70-00874353DB72}" type="sibTrans" cxnId="{4AE2DB6E-629F-40B0-9DCB-C1650030A717}">
      <dgm:prSet/>
      <dgm:spPr/>
      <dgm:t>
        <a:bodyPr/>
        <a:lstStyle/>
        <a:p>
          <a:pPr rtl="1"/>
          <a:endParaRPr lang="he-IL"/>
        </a:p>
      </dgm:t>
    </dgm:pt>
    <dgm:pt modelId="{D9D85CCA-BFCF-40C4-8A04-8B2609BFAFE1}" type="pres">
      <dgm:prSet presAssocID="{C9D73AE7-BBC2-4780-B365-D4EC0EA1F094}" presName="linear" presStyleCnt="0">
        <dgm:presLayoutVars>
          <dgm:animLvl val="lvl"/>
          <dgm:resizeHandles val="exact"/>
        </dgm:presLayoutVars>
      </dgm:prSet>
      <dgm:spPr/>
    </dgm:pt>
    <dgm:pt modelId="{5E7DFF88-8C7A-45CF-AF84-F0751D60C180}" type="pres">
      <dgm:prSet presAssocID="{3E1FF0C9-EE95-46A6-9E05-2F9C7889949D}" presName="parentText" presStyleLbl="node1" presStyleIdx="0" presStyleCnt="1" custAng="0" custLinFactNeighborY="-25681">
        <dgm:presLayoutVars>
          <dgm:chMax val="0"/>
          <dgm:bulletEnabled val="1"/>
        </dgm:presLayoutVars>
      </dgm:prSet>
      <dgm:spPr/>
    </dgm:pt>
  </dgm:ptLst>
  <dgm:cxnLst>
    <dgm:cxn modelId="{498E6F10-AD79-42CA-A1CE-61EA187A9768}" type="presOf" srcId="{C9D73AE7-BBC2-4780-B365-D4EC0EA1F094}" destId="{D9D85CCA-BFCF-40C4-8A04-8B2609BFAFE1}" srcOrd="0" destOrd="0" presId="urn:microsoft.com/office/officeart/2005/8/layout/vList2"/>
    <dgm:cxn modelId="{4AE2DB6E-629F-40B0-9DCB-C1650030A717}" srcId="{C9D73AE7-BBC2-4780-B365-D4EC0EA1F094}" destId="{3E1FF0C9-EE95-46A6-9E05-2F9C7889949D}" srcOrd="0" destOrd="0" parTransId="{06C1BEAA-3CB0-4C41-940A-BA26413F1F1F}" sibTransId="{2E7EE842-42E6-43B6-8D70-00874353DB72}"/>
    <dgm:cxn modelId="{0C8080F9-1C13-4D35-9A53-3253DEFD91E0}" type="presOf" srcId="{3E1FF0C9-EE95-46A6-9E05-2F9C7889949D}" destId="{5E7DFF88-8C7A-45CF-AF84-F0751D60C180}" srcOrd="0" destOrd="0" presId="urn:microsoft.com/office/officeart/2005/8/layout/vList2"/>
    <dgm:cxn modelId="{CD9AD13F-BD97-4E23-BFFF-6204D7BCB63A}" type="presParOf" srcId="{D9D85CCA-BFCF-40C4-8A04-8B2609BFAFE1}" destId="{5E7DFF88-8C7A-45CF-AF84-F0751D60C18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DFF88-8C7A-45CF-AF84-F0751D60C180}">
      <dsp:nvSpPr>
        <dsp:cNvPr id="0" name=""/>
        <dsp:cNvSpPr/>
      </dsp:nvSpPr>
      <dsp:spPr>
        <a:xfrm>
          <a:off x="0" y="422379"/>
          <a:ext cx="8081554" cy="193927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rtl="1">
            <a:lnSpc>
              <a:spcPct val="90000"/>
            </a:lnSpc>
            <a:spcBef>
              <a:spcPct val="0"/>
            </a:spcBef>
            <a:spcAft>
              <a:spcPct val="35000"/>
            </a:spcAft>
            <a:buNone/>
          </a:pPr>
          <a:r>
            <a:rPr lang="he-IL" sz="4400" kern="1200" dirty="0"/>
            <a:t>פרויקט מחיר למשתכן </a:t>
          </a:r>
          <a:r>
            <a:rPr lang="he-IL" sz="6000" kern="1200" dirty="0"/>
            <a:t>– </a:t>
          </a:r>
          <a:br>
            <a:rPr lang="he-IL" sz="6000" kern="1200" dirty="0"/>
          </a:br>
          <a:r>
            <a:rPr lang="he-IL" sz="4400" kern="1200" dirty="0" err="1"/>
            <a:t>שבירו</a:t>
          </a:r>
          <a:r>
            <a:rPr lang="he-IL" sz="4400" kern="1200" dirty="0"/>
            <a:t> במבואות הדרומיים חיפה</a:t>
          </a:r>
        </a:p>
      </dsp:txBody>
      <dsp:txXfrm>
        <a:off x="94668" y="517047"/>
        <a:ext cx="7892218" cy="17499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400250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43496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67092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683487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2540361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79318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841341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641629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401928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8786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35516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3362346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64021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270336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913239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AC7EDF-562D-4840-87C6-4FEE9788DA52}" type="slidenum">
              <a:rPr lang="he-IL" smtClean="0"/>
              <a:pPr/>
              <a:t>‹#›</a:t>
            </a:fld>
            <a:endParaRPr lang="he-IL"/>
          </a:p>
        </p:txBody>
      </p:sp>
    </p:spTree>
    <p:extLst>
      <p:ext uri="{BB962C8B-B14F-4D97-AF65-F5344CB8AC3E}">
        <p14:creationId xmlns:p14="http://schemas.microsoft.com/office/powerpoint/2010/main" val="154824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8A02E9-D485-411F-9362-1DA0A993295A}" type="datetimeFigureOut">
              <a:rPr lang="he-IL" smtClean="0"/>
              <a:pPr/>
              <a:t>ו'/חשון/תשפ"ה</a:t>
            </a:fld>
            <a:endParaRPr lang="he-I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5AC7EDF-562D-4840-87C6-4FEE9788DA52}" type="slidenum">
              <a:rPr lang="he-IL" smtClean="0"/>
              <a:pPr/>
              <a:t>‹#›</a:t>
            </a:fld>
            <a:endParaRPr lang="he-IL"/>
          </a:p>
        </p:txBody>
      </p:sp>
    </p:spTree>
    <p:extLst>
      <p:ext uri="{BB962C8B-B14F-4D97-AF65-F5344CB8AC3E}">
        <p14:creationId xmlns:p14="http://schemas.microsoft.com/office/powerpoint/2010/main" val="38141443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דיאגרמה 8"/>
          <p:cNvGraphicFramePr/>
          <p:nvPr>
            <p:extLst>
              <p:ext uri="{D42A27DB-BD31-4B8C-83A1-F6EECF244321}">
                <p14:modId xmlns:p14="http://schemas.microsoft.com/office/powerpoint/2010/main" val="961311766"/>
              </p:ext>
            </p:extLst>
          </p:nvPr>
        </p:nvGraphicFramePr>
        <p:xfrm>
          <a:off x="1323703" y="1779623"/>
          <a:ext cx="8081554" cy="3780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תמונה 3"/>
          <p:cNvPicPr>
            <a:picLocks noChangeAspect="1"/>
          </p:cNvPicPr>
          <p:nvPr/>
        </p:nvPicPr>
        <p:blipFill>
          <a:blip r:embed="rId7" cstate="print"/>
          <a:stretch>
            <a:fillRect/>
          </a:stretch>
        </p:blipFill>
        <p:spPr>
          <a:xfrm>
            <a:off x="7666067" y="318015"/>
            <a:ext cx="1607936" cy="725429"/>
          </a:xfrm>
          <a:prstGeom prst="rect">
            <a:avLst/>
          </a:prstGeom>
        </p:spPr>
      </p:pic>
      <p:pic>
        <p:nvPicPr>
          <p:cNvPr id="5" name="תמונה 4"/>
          <p:cNvPicPr>
            <a:picLocks noChangeAspect="1"/>
          </p:cNvPicPr>
          <p:nvPr/>
        </p:nvPicPr>
        <p:blipFill>
          <a:blip r:embed="rId8" cstate="print"/>
          <a:stretch>
            <a:fillRect/>
          </a:stretch>
        </p:blipFill>
        <p:spPr>
          <a:xfrm>
            <a:off x="5898329" y="253590"/>
            <a:ext cx="1800266" cy="671803"/>
          </a:xfrm>
          <a:prstGeom prst="rect">
            <a:avLst/>
          </a:prstGeom>
        </p:spPr>
      </p:pic>
      <p:pic>
        <p:nvPicPr>
          <p:cNvPr id="10" name="תמונה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7333" y="152255"/>
            <a:ext cx="1238518" cy="1066019"/>
          </a:xfrm>
          <a:prstGeom prst="rect">
            <a:avLst/>
          </a:prstGeom>
        </p:spPr>
      </p:pic>
      <p:sp>
        <p:nvSpPr>
          <p:cNvPr id="13" name="TextBox 12"/>
          <p:cNvSpPr txBox="1"/>
          <p:nvPr/>
        </p:nvSpPr>
        <p:spPr>
          <a:xfrm>
            <a:off x="3419872" y="1043444"/>
            <a:ext cx="2754052" cy="369332"/>
          </a:xfrm>
          <a:prstGeom prst="rect">
            <a:avLst/>
          </a:prstGeom>
          <a:noFill/>
        </p:spPr>
        <p:txBody>
          <a:bodyPr wrap="square" rtlCol="1">
            <a:spAutoFit/>
          </a:bodyPr>
          <a:lstStyle/>
          <a:p>
            <a:r>
              <a:rPr lang="he-IL" dirty="0">
                <a:solidFill>
                  <a:schemeClr val="bg1"/>
                </a:solidFill>
              </a:rPr>
              <a:t>תמונה פנורמית קריית השרון</a:t>
            </a:r>
          </a:p>
        </p:txBody>
      </p:sp>
      <p:pic>
        <p:nvPicPr>
          <p:cNvPr id="1026" name="Picture 1">
            <a:extLst>
              <a:ext uri="{FF2B5EF4-FFF2-40B4-BE49-F238E27FC236}">
                <a16:creationId xmlns:a16="http://schemas.microsoft.com/office/drawing/2014/main" id="{D3D7B1D8-EA2C-D907-E55D-FDE687CAC54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17997" y="152255"/>
            <a:ext cx="2595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412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69697" y="365760"/>
            <a:ext cx="8596668" cy="1320800"/>
          </a:xfrm>
        </p:spPr>
        <p:txBody>
          <a:bodyPr/>
          <a:lstStyle/>
          <a:p>
            <a:pPr algn="r" rtl="0"/>
            <a:r>
              <a:rPr lang="he-IL" dirty="0"/>
              <a:t>הוראותיו המרכזיות של הסכם המכר</a:t>
            </a:r>
          </a:p>
        </p:txBody>
      </p:sp>
      <p:sp>
        <p:nvSpPr>
          <p:cNvPr id="3" name="מציין מיקום תוכן 2"/>
          <p:cNvSpPr>
            <a:spLocks noGrp="1"/>
          </p:cNvSpPr>
          <p:nvPr>
            <p:ph idx="1"/>
          </p:nvPr>
        </p:nvSpPr>
        <p:spPr>
          <a:xfrm>
            <a:off x="412645" y="1506583"/>
            <a:ext cx="9123239" cy="5055650"/>
          </a:xfrm>
        </p:spPr>
        <p:txBody>
          <a:bodyPr>
            <a:normAutofit/>
          </a:bodyPr>
          <a:lstStyle/>
          <a:p>
            <a:pPr algn="just"/>
            <a:r>
              <a:rPr lang="he-IL" sz="1800" dirty="0"/>
              <a:t>הסכם המכר על נספחיו אושר על-ידי חברת הבקרה והוא עומד בהוראות המכרז והחוק.</a:t>
            </a:r>
          </a:p>
          <a:p>
            <a:pPr algn="just"/>
            <a:r>
              <a:rPr lang="he-IL" sz="1800" dirty="0"/>
              <a:t>מועדי מסירת הדירות מופיעים בנספחי התשלומים. </a:t>
            </a:r>
          </a:p>
          <a:p>
            <a:pPr algn="just"/>
            <a:r>
              <a:rPr lang="he-IL" sz="1800" dirty="0"/>
              <a:t>בהתאם להוראות רשות מקרקעי ישראל ומאחר ומדובר בפרויקט מחיר למשתכן – לא ניתן יהיה למכור את הדירה משך תקופה של 5 שנים ממועד מסירתה (אין מניעה להשכרתה) או 7 שנים ממועד קיום ההגרלה – לפי המוקדם – כאשר הפרת הוראה זו תגרור תשלום קנס של 450,000 ₪ למדינה.</a:t>
            </a:r>
          </a:p>
          <a:p>
            <a:pPr algn="just"/>
            <a:r>
              <a:rPr lang="he-IL" sz="1800" dirty="0"/>
              <a:t>המפרט הטכני של הדירות הוא מפרט שאושר ע"י  חברת הבקרה.</a:t>
            </a:r>
          </a:p>
          <a:p>
            <a:pPr algn="just"/>
            <a:r>
              <a:rPr lang="he-IL" sz="1800" dirty="0"/>
              <a:t>לא ניתן לבצע שינויים ו/או שדרוגים בדירה במהלך תקופת הבנייה, אלא לאחר מסירת החזקה בלבד. ניתן לקבל זיכויים על מספר מצומצם של אביזרים – תעריף זיכויים מופיע בסוף המפרט.</a:t>
            </a:r>
          </a:p>
          <a:p>
            <a:r>
              <a:rPr lang="he-IL" sz="1800" dirty="0"/>
              <a:t>החברה מתחייבת לספק ולבצע את כל תיקוני הבדק והאחריות בהתאם להוראות חוק המכר.</a:t>
            </a:r>
          </a:p>
          <a:p>
            <a:pPr algn="just"/>
            <a:r>
              <a:rPr lang="he-IL" sz="1800" dirty="0"/>
              <a:t>החברה תהיה אחראית לרישום כל בניין כבית משותף ורישום זכויות הדיירים בלשכת רישום המקרקעין בהתאם להוראות חוק המכר.</a:t>
            </a:r>
          </a:p>
          <a:p>
            <a:pPr algn="just"/>
            <a:r>
              <a:rPr lang="he-IL" dirty="0"/>
              <a:t>ההסכם ידווח כדין למיסוי מקרקעין באמצעות ב"כ החברה. הזוכה ישלם את מס הרכישה (ככל שהוא </a:t>
            </a:r>
            <a:r>
              <a:rPr lang="he-IL" dirty="0" err="1"/>
              <a:t>מחוייב</a:t>
            </a:r>
            <a:r>
              <a:rPr lang="he-IL" dirty="0"/>
              <a:t> בו) בהתאם למדרגות המס. הדיווח יעשה בתוך 30 ימים ממועד החתימה. </a:t>
            </a:r>
            <a:endParaRPr lang="he-IL" sz="1800" dirty="0"/>
          </a:p>
          <a:p>
            <a:pPr marL="0" indent="0">
              <a:buNone/>
            </a:pPr>
            <a:endParaRPr lang="he-IL" sz="1800" dirty="0"/>
          </a:p>
          <a:p>
            <a:endParaRPr lang="he-IL" dirty="0"/>
          </a:p>
        </p:txBody>
      </p:sp>
      <p:pic>
        <p:nvPicPr>
          <p:cNvPr id="4" name="תמונה 3"/>
          <p:cNvPicPr>
            <a:picLocks noChangeAspect="1"/>
          </p:cNvPicPr>
          <p:nvPr/>
        </p:nvPicPr>
        <p:blipFill>
          <a:blip r:embed="rId2" cstate="print"/>
          <a:stretch>
            <a:fillRect/>
          </a:stretch>
        </p:blipFill>
        <p:spPr>
          <a:xfrm>
            <a:off x="564465" y="141154"/>
            <a:ext cx="1900061" cy="1365429"/>
          </a:xfrm>
          <a:prstGeom prst="rect">
            <a:avLst/>
          </a:prstGeom>
        </p:spPr>
      </p:pic>
    </p:spTree>
    <p:extLst>
      <p:ext uri="{BB962C8B-B14F-4D97-AF65-F5344CB8AC3E}">
        <p14:creationId xmlns:p14="http://schemas.microsoft.com/office/powerpoint/2010/main" val="26997571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rtl="0"/>
            <a:r>
              <a:rPr lang="he-IL" dirty="0"/>
              <a:t>נספחי הסכם המכר</a:t>
            </a:r>
          </a:p>
        </p:txBody>
      </p:sp>
      <p:sp>
        <p:nvSpPr>
          <p:cNvPr id="3" name="מציין מיקום תוכן 2"/>
          <p:cNvSpPr>
            <a:spLocks noGrp="1"/>
          </p:cNvSpPr>
          <p:nvPr>
            <p:ph idx="1"/>
          </p:nvPr>
        </p:nvSpPr>
        <p:spPr>
          <a:xfrm>
            <a:off x="751225" y="1578698"/>
            <a:ext cx="8593072" cy="4639222"/>
          </a:xfrm>
        </p:spPr>
        <p:txBody>
          <a:bodyPr>
            <a:noAutofit/>
          </a:bodyPr>
          <a:lstStyle/>
          <a:p>
            <a:r>
              <a:rPr lang="he-IL" sz="2400" dirty="0"/>
              <a:t>נספח א' – נספח התשלומים:</a:t>
            </a:r>
          </a:p>
          <a:p>
            <a:r>
              <a:rPr lang="he-IL" sz="2400" dirty="0"/>
              <a:t>בנספח זה מפורטים מועד המסירה, מחיר הדירה, פריסת התשלומים ומנגנון ההצמדה למדד תשומות הבנייה למגורים.</a:t>
            </a:r>
          </a:p>
          <a:p>
            <a:r>
              <a:rPr lang="he-IL" sz="2400" dirty="0"/>
              <a:t>נספח התשלומים אושר גם הוא ע"י חברת הבקרה. לא ניתן לשנות את מועד התשלומים.</a:t>
            </a:r>
          </a:p>
          <a:p>
            <a:pPr algn="just"/>
            <a:r>
              <a:rPr lang="he-IL" sz="2400" dirty="0"/>
              <a:t>שכ"ט עוה"ד הינו בהתאם לקבוע בחוק – דהיינו סך של 6,523 ₪ כולל מע"מ או 0.5% בתוספת מע"מ ממחיר הדירה (הנמוך </a:t>
            </a:r>
            <a:r>
              <a:rPr lang="he-IL" sz="2400" dirty="0" err="1"/>
              <a:t>מביניהם</a:t>
            </a:r>
            <a:r>
              <a:rPr lang="he-IL" sz="2400" dirty="0"/>
              <a:t>) </a:t>
            </a:r>
            <a:r>
              <a:rPr lang="he-IL" sz="2400" dirty="0" err="1"/>
              <a:t>שכה"ט</a:t>
            </a:r>
            <a:r>
              <a:rPr lang="he-IL" sz="2400" dirty="0"/>
              <a:t> ישולם במועד חתימת ההסכם.</a:t>
            </a:r>
          </a:p>
          <a:p>
            <a:pPr algn="just"/>
            <a:r>
              <a:rPr lang="he-IL" sz="2400" dirty="0"/>
              <a:t>כל התשלומים ע"ח התמורה יבוצעו באמצעות פנקס השוברים שהנפיק הבנק המלווה של הפרויקט, בנק לאומי לישראל בע"מ, השוברים יימסרו לכם במועד החתימה. הבנק ינפיק ערבות חוק מכר בתוך 14 ימי עסקים ממועד ביצוע כל תשלום בפועל.</a:t>
            </a:r>
          </a:p>
          <a:p>
            <a:pPr algn="just"/>
            <a:endParaRPr lang="he-IL" sz="2400" dirty="0"/>
          </a:p>
        </p:txBody>
      </p:sp>
      <p:pic>
        <p:nvPicPr>
          <p:cNvPr id="4" name="תמונה 3"/>
          <p:cNvPicPr>
            <a:picLocks noChangeAspect="1"/>
          </p:cNvPicPr>
          <p:nvPr/>
        </p:nvPicPr>
        <p:blipFill>
          <a:blip r:embed="rId2" cstate="print"/>
          <a:stretch>
            <a:fillRect/>
          </a:stretch>
        </p:blipFill>
        <p:spPr>
          <a:xfrm>
            <a:off x="1167782" y="358672"/>
            <a:ext cx="2394024" cy="1470955"/>
          </a:xfrm>
          <a:prstGeom prst="rect">
            <a:avLst/>
          </a:prstGeom>
        </p:spPr>
      </p:pic>
    </p:spTree>
    <p:extLst>
      <p:ext uri="{BB962C8B-B14F-4D97-AF65-F5344CB8AC3E}">
        <p14:creationId xmlns:p14="http://schemas.microsoft.com/office/powerpoint/2010/main" val="35842992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22795" y="687441"/>
            <a:ext cx="9161350" cy="3533577"/>
          </a:xfrm>
        </p:spPr>
        <p:txBody>
          <a:bodyPr>
            <a:noAutofit/>
          </a:bodyPr>
          <a:lstStyle/>
          <a:p>
            <a:r>
              <a:rPr lang="he-IL" sz="2800" dirty="0"/>
              <a:t>נספח ב' – מפרט ותוכניות הדירה.</a:t>
            </a:r>
          </a:p>
          <a:p>
            <a:pPr algn="just"/>
            <a:r>
              <a:rPr lang="he-IL" sz="2800" dirty="0"/>
              <a:t>נספח ג' – ייפוי </a:t>
            </a:r>
            <a:r>
              <a:rPr lang="he-IL" sz="2800" dirty="0" err="1"/>
              <a:t>כח</a:t>
            </a:r>
            <a:r>
              <a:rPr lang="he-IL" sz="2800" dirty="0"/>
              <a:t> נוטריוני לטובת ב"כ החברה לשם רישום הבית המשותף וזכויות הדייר בלשכת רישום המקרקעין.</a:t>
            </a:r>
          </a:p>
          <a:p>
            <a:r>
              <a:rPr lang="he-IL" sz="2800" dirty="0"/>
              <a:t>נספח ד' – נספח הבנק המלווה.</a:t>
            </a:r>
          </a:p>
          <a:p>
            <a:r>
              <a:rPr lang="he-IL" sz="2800" dirty="0"/>
              <a:t>נספח ה' – תקציר אודות חוק המכר הבטחת השקעות.</a:t>
            </a:r>
          </a:p>
          <a:p>
            <a:pPr algn="just"/>
            <a:r>
              <a:rPr lang="he-IL" sz="2800" dirty="0"/>
              <a:t>נספח ו' – כתב התחייבות לרשות מקרקעי ישראל עליו יחתום כל דייר ולפיו יקיים את הוראות והנחיות הרשות (כך בין היתר, האיסור על מכירת הדירה).</a:t>
            </a:r>
          </a:p>
          <a:p>
            <a:pPr algn="just"/>
            <a:r>
              <a:rPr lang="he-IL" sz="2800" dirty="0"/>
              <a:t>נספח ז' – תצהיר לרשות מקרקעי ישראל בדבר דירה יחידה / משפר דיור.</a:t>
            </a:r>
          </a:p>
          <a:p>
            <a:pPr algn="just"/>
            <a:r>
              <a:rPr lang="he-IL" sz="2800" dirty="0"/>
              <a:t>נספח ח' – נספח חניית נכה</a:t>
            </a:r>
          </a:p>
          <a:p>
            <a:pPr algn="just"/>
            <a:r>
              <a:rPr lang="he-IL" sz="2800" dirty="0"/>
              <a:t>נספח ט' – נספח עמלת ערבות חוק מכר</a:t>
            </a:r>
          </a:p>
          <a:p>
            <a:pPr marL="0" indent="0" algn="just">
              <a:buNone/>
            </a:pPr>
            <a:endParaRPr lang="he-IL" sz="2800" dirty="0"/>
          </a:p>
        </p:txBody>
      </p:sp>
    </p:spTree>
    <p:extLst>
      <p:ext uri="{BB962C8B-B14F-4D97-AF65-F5344CB8AC3E}">
        <p14:creationId xmlns:p14="http://schemas.microsoft.com/office/powerpoint/2010/main" val="148403908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lnSpcReduction="10000"/>
          </a:bodyPr>
          <a:lstStyle/>
          <a:p>
            <a:endParaRPr lang="he-IL" dirty="0"/>
          </a:p>
          <a:p>
            <a:endParaRPr lang="he-IL" dirty="0"/>
          </a:p>
          <a:p>
            <a:endParaRPr lang="he-IL" sz="2800" dirty="0"/>
          </a:p>
          <a:p>
            <a:pPr marL="0" indent="0" algn="ctr">
              <a:buNone/>
            </a:pPr>
            <a:r>
              <a:rPr lang="he-IL" sz="2800" dirty="0"/>
              <a:t>מומלץ מאוד לעבור על המסכים המשפטיים טרם חתימת ההסכם ע"מ שהליך החתימה יהיה קצר ומובן.</a:t>
            </a:r>
          </a:p>
          <a:p>
            <a:pPr marL="0" indent="0" algn="ctr">
              <a:buNone/>
            </a:pPr>
            <a:r>
              <a:rPr lang="he-IL" sz="2800" dirty="0"/>
              <a:t>ניתן לשלוח שאלות במידת הצורך למייל שנמסר לכם.</a:t>
            </a:r>
          </a:p>
          <a:p>
            <a:pPr marL="0" indent="0" algn="ctr">
              <a:buNone/>
            </a:pPr>
            <a:r>
              <a:rPr lang="he-IL" sz="2800" dirty="0"/>
              <a:t>נשמח לעמוד לרשותכם לכל שאלה או הבהרה </a:t>
            </a:r>
          </a:p>
          <a:p>
            <a:pPr marL="0" indent="0" algn="ctr">
              <a:buNone/>
            </a:pPr>
            <a:r>
              <a:rPr lang="he-IL" sz="2800" dirty="0"/>
              <a:t>טלפון: 09-7755577</a:t>
            </a:r>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8911" y="0"/>
            <a:ext cx="4295775" cy="3228975"/>
          </a:xfrm>
          <a:prstGeom prst="rect">
            <a:avLst/>
          </a:prstGeom>
        </p:spPr>
      </p:pic>
    </p:spTree>
    <p:extLst>
      <p:ext uri="{BB962C8B-B14F-4D97-AF65-F5344CB8AC3E}">
        <p14:creationId xmlns:p14="http://schemas.microsoft.com/office/powerpoint/2010/main" val="3045389912"/>
      </p:ext>
    </p:extLst>
  </p:cSld>
  <p:clrMapOvr>
    <a:masterClrMapping/>
  </p:clrMapOvr>
</p:sld>
</file>

<file path=ppt/theme/theme1.xml><?xml version="1.0" encoding="utf-8"?>
<a:theme xmlns:a="http://schemas.openxmlformats.org/drawingml/2006/main" name="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282</TotalTime>
  <Words>457</Words>
  <Application>Microsoft Office PowerPoint</Application>
  <PresentationFormat>מסך רחב</PresentationFormat>
  <Paragraphs>32</Paragraphs>
  <Slides>5</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5</vt:i4>
      </vt:variant>
    </vt:vector>
  </HeadingPairs>
  <TitlesOfParts>
    <vt:vector size="9" baseType="lpstr">
      <vt:lpstr>Arial</vt:lpstr>
      <vt:lpstr>Trebuchet MS</vt:lpstr>
      <vt:lpstr>Wingdings 3</vt:lpstr>
      <vt:lpstr>פיאה</vt:lpstr>
      <vt:lpstr>מצגת של PowerPoint‏</vt:lpstr>
      <vt:lpstr>הוראותיו המרכזיות של הסכם המכר</vt:lpstr>
      <vt:lpstr>נספחי הסכם המכר</vt:lpstr>
      <vt:lpstr>מצגת של PowerPoint‏</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פרויקט מחיר למשתכן –  "שבירו בנווה זמר"</dc:title>
  <dc:creator>Asaf Zalmanovich</dc:creator>
  <cp:lastModifiedBy>Israel Gelranter</cp:lastModifiedBy>
  <cp:revision>72</cp:revision>
  <dcterms:created xsi:type="dcterms:W3CDTF">2016-11-08T13:31:14Z</dcterms:created>
  <dcterms:modified xsi:type="dcterms:W3CDTF">2024-11-07T06:12:52Z</dcterms:modified>
</cp:coreProperties>
</file>