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56" r:id="rId1"/>
  </p:sldMasterIdLst>
  <p:notesMasterIdLst>
    <p:notesMasterId r:id="rId13"/>
  </p:notesMasterIdLst>
  <p:handoutMasterIdLst>
    <p:handoutMasterId r:id="rId14"/>
  </p:handoutMasterIdLst>
  <p:sldIdLst>
    <p:sldId id="291" r:id="rId2"/>
    <p:sldId id="259" r:id="rId3"/>
    <p:sldId id="302" r:id="rId4"/>
    <p:sldId id="287" r:id="rId5"/>
    <p:sldId id="299" r:id="rId6"/>
    <p:sldId id="296" r:id="rId7"/>
    <p:sldId id="303" r:id="rId8"/>
    <p:sldId id="298" r:id="rId9"/>
    <p:sldId id="304" r:id="rId10"/>
    <p:sldId id="280" r:id="rId11"/>
    <p:sldId id="265" r:id="rId12"/>
  </p:sldIdLst>
  <p:sldSz cx="9144000" cy="6858000" type="screen4x3"/>
  <p:notesSz cx="6889750" cy="100187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361" autoAdjust="0"/>
    <p:restoredTop sz="73333" autoAdjust="0"/>
  </p:normalViewPr>
  <p:slideViewPr>
    <p:cSldViewPr>
      <p:cViewPr varScale="1">
        <p:scale>
          <a:sx n="84" d="100"/>
          <a:sy n="84" d="100"/>
        </p:scale>
        <p:origin x="27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Ctr="0" compatLnSpc="0"/>
          <a:lstStyle/>
          <a:p>
            <a:pPr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Tahoma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99766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Ctr="0" compatLnSpc="0"/>
          <a:lstStyle/>
          <a:p>
            <a:pPr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Tahoma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="b" anchorCtr="0" compatLnSpc="0"/>
          <a:lstStyle/>
          <a:p>
            <a:pPr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Tahoma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99766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="b" anchorCtr="0" compatLnSpc="0"/>
          <a:lstStyle/>
          <a:p>
            <a:pPr hangingPunct="0">
              <a:defRPr sz="1400"/>
            </a:pPr>
            <a:fld id="{E0E02F2C-9058-4E63-9D02-B628DD960EC2}" type="slidenum">
              <a:rPr/>
              <a:pPr hangingPunct="0">
                <a:defRPr sz="1400"/>
              </a:pPr>
              <a:t>‹#›</a:t>
            </a:fld>
            <a:endParaRPr lang="en-US" sz="1300">
              <a:latin typeface="Arial" pitchFamily="18"/>
              <a:ea typeface="Microsoft YaHe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71484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62000"/>
            <a:ext cx="5006975" cy="3756025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689005" y="4758803"/>
            <a:ext cx="5511709" cy="45081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1" hangingPunct="0">
              <a:buNone/>
              <a:tabLst/>
              <a:defRPr lang="en-US" sz="1300" kern="1200"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3899766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1" hangingPunct="0">
              <a:buNone/>
              <a:tabLst/>
              <a:defRPr lang="en-US" sz="1300" kern="1200"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1" hangingPunct="0">
              <a:buNone/>
              <a:tabLst/>
              <a:defRPr lang="en-US" sz="1300" kern="1200"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99766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1" hangingPunct="0">
              <a:buNone/>
              <a:tabLst/>
              <a:defRPr lang="en-US" sz="1300" kern="1200"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fld id="{2EDDFD20-314E-47B9-9E35-59FC86C1720C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algn="r" rtl="1" hangingPunct="0">
      <a:tabLst/>
      <a:defRPr lang="en-US" sz="2000" b="0" i="0" u="none" strike="noStrike" kern="1200">
        <a:ln>
          <a:noFill/>
        </a:ln>
        <a:latin typeface="Arial" pitchFamily="18"/>
        <a:ea typeface="Microsoft YaHei" pitchFamily="2"/>
        <a:cs typeface="Tahoma" pitchFamily="2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EDDFD20-314E-47B9-9E35-59FC86C1720C}" type="slidenum">
              <a:rPr lang="he-IL" smtClean="0"/>
              <a:pPr lvl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481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41388" y="762000"/>
            <a:ext cx="5005387" cy="375602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43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EDDFD20-314E-47B9-9E35-59FC86C1720C}" type="slidenum">
              <a:rPr lang="he-IL" smtClean="0"/>
              <a:pPr lvl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5771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41388" y="762000"/>
            <a:ext cx="5005387" cy="375602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30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450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468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0149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9184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708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401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601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266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3685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895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3091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C9007479-659A-4257-B471-88F37CB2C5A2}" type="datetime1">
              <a:rPr lang="en-US" smtClean="0"/>
              <a:pPr lvl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9322A8B7-ACF4-4FF5-8849-121D0D553F88}" type="slidenum">
              <a:rPr lang="he-IL" smtClean="0"/>
              <a:pPr lvl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061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מלבן 10"/>
          <p:cNvSpPr/>
          <p:nvPr/>
        </p:nvSpPr>
        <p:spPr>
          <a:xfrm>
            <a:off x="2027330" y="22888"/>
            <a:ext cx="4206028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endParaRPr lang="he-IL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תמונה 4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507268" y="-1"/>
            <a:ext cx="16308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AE459413-58DD-CB01-6E1F-BBB70D8C51A2}"/>
              </a:ext>
            </a:extLst>
          </p:cNvPr>
          <p:cNvSpPr txBox="1"/>
          <p:nvPr/>
        </p:nvSpPr>
        <p:spPr>
          <a:xfrm>
            <a:off x="2867374" y="2332"/>
            <a:ext cx="4440929" cy="92333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002060"/>
                </a:solidFill>
              </a:rPr>
              <a:t>פסגות </a:t>
            </a:r>
            <a:r>
              <a:rPr lang="he-IL" b="1" dirty="0" err="1">
                <a:solidFill>
                  <a:srgbClr val="002060"/>
                </a:solidFill>
              </a:rPr>
              <a:t>אפק</a:t>
            </a:r>
            <a:r>
              <a:rPr lang="he-IL" b="1" dirty="0">
                <a:solidFill>
                  <a:srgbClr val="002060"/>
                </a:solidFill>
              </a:rPr>
              <a:t> ראש העין מתחם</a:t>
            </a:r>
            <a:r>
              <a:rPr lang="en-US" b="1" dirty="0">
                <a:solidFill>
                  <a:srgbClr val="002060"/>
                </a:solidFill>
              </a:rPr>
              <a:t>C </a:t>
            </a:r>
            <a:r>
              <a:rPr lang="he-IL" b="1" dirty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he-IL" b="1" dirty="0">
                <a:solidFill>
                  <a:srgbClr val="002060"/>
                </a:solidFill>
              </a:rPr>
              <a:t>הגרלה 2066- מתחם 7</a:t>
            </a:r>
          </a:p>
          <a:p>
            <a:endParaRPr lang="he-IL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8C58E07-208E-BE2E-354C-9B9D44DC8F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68" y="764704"/>
            <a:ext cx="9144000" cy="607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96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4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528008" y="0"/>
            <a:ext cx="16308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תמונה 5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177347" y="1412776"/>
            <a:ext cx="1630800" cy="5165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מלבן 6"/>
          <p:cNvSpPr/>
          <p:nvPr/>
        </p:nvSpPr>
        <p:spPr>
          <a:xfrm>
            <a:off x="1643259" y="633729"/>
            <a:ext cx="7375805" cy="6077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>
              <a:lnSpc>
                <a:spcPct val="250000"/>
              </a:lnSpc>
            </a:pPr>
            <a:r>
              <a:rPr lang="he-IL" sz="2000" b="1" u="sng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הגרלה מס'  2066 - מתחם 7 ראש העין פסגות </a:t>
            </a:r>
            <a:r>
              <a:rPr lang="he-IL" sz="2000" b="1" u="sng" dirty="0" err="1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אפק</a:t>
            </a:r>
            <a:endParaRPr lang="he-IL" sz="2000" b="1" u="sng" dirty="0">
              <a:solidFill>
                <a:srgbClr val="002060"/>
              </a:solidFill>
              <a:latin typeface="Segoe UI Symbol" pitchFamily="34" charset="0"/>
              <a:ea typeface="Segoe UI Symbol" pitchFamily="34" charset="0"/>
              <a:cs typeface="Segoe UI" pitchFamily="34" charset="0"/>
            </a:endParaRPr>
          </a:p>
          <a:p>
            <a:pPr>
              <a:lnSpc>
                <a:spcPct val="200000"/>
              </a:lnSpc>
            </a:pPr>
            <a:r>
              <a:rPr lang="he-IL" sz="2000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יוקמו 74 יח' דיור מתוכן 48 יח' דיור מחיר למשתכן. </a:t>
            </a:r>
          </a:p>
          <a:p>
            <a:pPr>
              <a:lnSpc>
                <a:spcPct val="200000"/>
              </a:lnSpc>
            </a:pPr>
            <a:r>
              <a:rPr lang="he-IL" sz="2000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22 יחד' שוק חופשי ו- 4 יחד' דיור ציבורי.</a:t>
            </a:r>
          </a:p>
          <a:p>
            <a:pPr>
              <a:lnSpc>
                <a:spcPct val="200000"/>
              </a:lnSpc>
            </a:pPr>
            <a:r>
              <a:rPr lang="he-IL" sz="2000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מגרש מס'  126 מגדל בין 15 קומות+ קומת מסחר </a:t>
            </a:r>
          </a:p>
          <a:p>
            <a:pPr>
              <a:lnSpc>
                <a:spcPct val="200000"/>
              </a:lnSpc>
            </a:pPr>
            <a:r>
              <a:rPr lang="he-IL" sz="2000" b="1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תמהיל הפרויקט -דירות 3 חד', 5 חד' ו6 חד' </a:t>
            </a:r>
          </a:p>
          <a:p>
            <a:pPr>
              <a:lnSpc>
                <a:spcPct val="200000"/>
              </a:lnSpc>
            </a:pPr>
            <a:r>
              <a:rPr lang="he-IL" sz="2000" b="1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מיקום הפרויקט-המתחם ממוקם בין הרחובות בן גוריון וחיים הרצוג, במתחם צפויות כ: 1360 יחידות דיור בבנייה רוויה של 4-9 קומות, </a:t>
            </a:r>
          </a:p>
          <a:p>
            <a:pPr>
              <a:lnSpc>
                <a:spcPct val="200000"/>
              </a:lnSpc>
            </a:pPr>
            <a:r>
              <a:rPr lang="he-IL" sz="2000" dirty="0">
                <a:solidFill>
                  <a:srgbClr val="002060"/>
                </a:solidFill>
                <a:latin typeface="Segoe UI Symbol" pitchFamily="34" charset="0"/>
                <a:ea typeface="Segoe UI Symbol" pitchFamily="34" charset="0"/>
                <a:cs typeface="Segoe UI" pitchFamily="34" charset="0"/>
              </a:rPr>
              <a:t>מתוכננת קריית החינוך – על רחוב חיים הרצוג </a:t>
            </a:r>
          </a:p>
          <a:p>
            <a:pPr>
              <a:lnSpc>
                <a:spcPct val="150000"/>
              </a:lnSpc>
            </a:pPr>
            <a:endParaRPr lang="he-IL" sz="1600" dirty="0">
              <a:solidFill>
                <a:srgbClr val="002060"/>
              </a:solidFill>
              <a:latin typeface="Segoe UI Symbol" pitchFamily="34" charset="0"/>
              <a:ea typeface="Segoe UI Symbol" pitchFamily="34" charset="0"/>
              <a:cs typeface="Segoe UI" pitchFamily="34" charset="0"/>
            </a:endParaRPr>
          </a:p>
        </p:txBody>
      </p:sp>
      <p:pic>
        <p:nvPicPr>
          <p:cNvPr id="7" name="תמונה 7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187619" y="189063"/>
            <a:ext cx="1644479" cy="109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תמונה 9"/>
          <p:cNvPicPr>
            <a:picLocks noChangeAspect="1"/>
          </p:cNvPicPr>
          <p:nvPr/>
        </p:nvPicPr>
        <p:blipFill>
          <a:blip r:embed="rId6" cstate="print">
            <a:lum/>
            <a:alphaModFix/>
          </a:blip>
          <a:srcRect/>
          <a:stretch>
            <a:fillRect/>
          </a:stretch>
        </p:blipFill>
        <p:spPr>
          <a:xfrm>
            <a:off x="152009" y="2060848"/>
            <a:ext cx="1643399" cy="6440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מלבן 8"/>
          <p:cNvSpPr/>
          <p:nvPr/>
        </p:nvSpPr>
        <p:spPr>
          <a:xfrm>
            <a:off x="4379053" y="88852"/>
            <a:ext cx="1709122" cy="456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he-IL" b="1" dirty="0" err="1">
                <a:solidFill>
                  <a:srgbClr val="002060"/>
                </a:solidFill>
                <a:latin typeface="Segoe UI" pitchFamily="34" charset="0"/>
                <a:ea typeface="Microsoft YaHei" pitchFamily="2"/>
                <a:cs typeface="Segoe UI" pitchFamily="34" charset="0"/>
              </a:rPr>
              <a:t>תאור</a:t>
            </a:r>
            <a:r>
              <a:rPr lang="he-IL" b="1" dirty="0">
                <a:solidFill>
                  <a:srgbClr val="002060"/>
                </a:solidFill>
                <a:latin typeface="Segoe UI" pitchFamily="34" charset="0"/>
                <a:ea typeface="Microsoft YaHei" pitchFamily="2"/>
                <a:cs typeface="Segoe UI" pitchFamily="34" charset="0"/>
              </a:rPr>
              <a:t> הפרויקט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E9D386DE-6409-4787-5C36-C0E6A5392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962539"/>
              </p:ext>
            </p:extLst>
          </p:nvPr>
        </p:nvGraphicFramePr>
        <p:xfrm>
          <a:off x="2987824" y="1918633"/>
          <a:ext cx="3046423" cy="2531483"/>
        </p:xfrm>
        <a:graphic>
          <a:graphicData uri="http://schemas.openxmlformats.org/drawingml/2006/table">
            <a:tbl>
              <a:tblPr rtl="1"/>
              <a:tblGrid>
                <a:gridCol w="1288631">
                  <a:extLst>
                    <a:ext uri="{9D8B030D-6E8A-4147-A177-3AD203B41FA5}">
                      <a16:colId xmlns:a16="http://schemas.microsoft.com/office/drawing/2014/main" val="3266795090"/>
                    </a:ext>
                  </a:extLst>
                </a:gridCol>
                <a:gridCol w="1757792">
                  <a:extLst>
                    <a:ext uri="{9D8B030D-6E8A-4147-A177-3AD203B41FA5}">
                      <a16:colId xmlns:a16="http://schemas.microsoft.com/office/drawing/2014/main" val="1951474546"/>
                    </a:ext>
                  </a:extLst>
                </a:gridCol>
              </a:tblGrid>
              <a:tr h="77045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מס' חדרים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מס' יחידות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98306"/>
                  </a:ext>
                </a:extLst>
              </a:tr>
              <a:tr h="44025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  <a:endParaRPr lang="he-IL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78295"/>
                  </a:ext>
                </a:extLst>
              </a:tr>
              <a:tr h="44025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he-IL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016188"/>
                  </a:ext>
                </a:extLst>
              </a:tr>
              <a:tr h="44025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he-IL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447949"/>
                  </a:ext>
                </a:extLst>
              </a:tr>
              <a:tr h="44025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  <a:endParaRPr lang="he-IL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207424"/>
                  </a:ext>
                </a:extLst>
              </a:tr>
            </a:tbl>
          </a:graphicData>
        </a:graphic>
      </p:graphicFrame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91BF01C3-8C2F-40BB-1CBA-2FD52BFBE3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947290"/>
              </p:ext>
            </p:extLst>
          </p:nvPr>
        </p:nvGraphicFramePr>
        <p:xfrm>
          <a:off x="2627784" y="1527124"/>
          <a:ext cx="3672409" cy="360253"/>
        </p:xfrm>
        <a:graphic>
          <a:graphicData uri="http://schemas.openxmlformats.org/drawingml/2006/table">
            <a:tbl>
              <a:tblPr rtl="1"/>
              <a:tblGrid>
                <a:gridCol w="3672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2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תמהיל מלאי דירות מתחם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 </a:t>
                      </a:r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ראש העין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תמונה 4">
            <a:extLst>
              <a:ext uri="{FF2B5EF4-FFF2-40B4-BE49-F238E27FC236}">
                <a16:creationId xmlns:a16="http://schemas.microsoft.com/office/drawing/2014/main" id="{4E14D5B0-774E-4FDE-96F3-8AFD5E037D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528008" y="0"/>
            <a:ext cx="16308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D6AA411C-19E0-1D29-3FC3-F5CB32C184D0}"/>
              </a:ext>
            </a:extLst>
          </p:cNvPr>
          <p:cNvSpPr txBox="1"/>
          <p:nvPr/>
        </p:nvSpPr>
        <p:spPr>
          <a:xfrm>
            <a:off x="1979712" y="5877272"/>
            <a:ext cx="4608512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he-IL" b="1" dirty="0"/>
              <a:t>מועד מסירה על פי הסכם מכר הינו- 26.02.26</a:t>
            </a:r>
          </a:p>
        </p:txBody>
      </p:sp>
    </p:spTree>
    <p:extLst>
      <p:ext uri="{BB962C8B-B14F-4D97-AF65-F5344CB8AC3E}">
        <p14:creationId xmlns:p14="http://schemas.microsoft.com/office/powerpoint/2010/main" val="121232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0D4A54B3-ACBD-CB19-3C54-C62AB6BD04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383231"/>
            <a:ext cx="9036496" cy="6091537"/>
          </a:xfrm>
          <a:prstGeom prst="rect">
            <a:avLst/>
          </a:prstGeom>
        </p:spPr>
      </p:pic>
      <p:pic>
        <p:nvPicPr>
          <p:cNvPr id="2" name="תמונה 4">
            <a:extLst>
              <a:ext uri="{FF2B5EF4-FFF2-40B4-BE49-F238E27FC236}">
                <a16:creationId xmlns:a16="http://schemas.microsoft.com/office/drawing/2014/main" id="{6835D6DD-19CA-DF62-0D54-990912DA7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507268" y="-1"/>
            <a:ext cx="1630800" cy="57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698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E673E72E-7828-A34E-4E68-8EBBB4709E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7992360" y="-1"/>
            <a:ext cx="1145708" cy="404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29815D0-1B8F-1D8B-8554-D9D1CDE62F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609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1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A399B690-0B1E-4BAF-F271-07F1304398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7590547" y="3472"/>
            <a:ext cx="1553453" cy="548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F067CD5-4EDF-9AC2-1041-08F0343A4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09" y="836712"/>
            <a:ext cx="8553831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4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4">
            <a:extLst>
              <a:ext uri="{FF2B5EF4-FFF2-40B4-BE49-F238E27FC236}">
                <a16:creationId xmlns:a16="http://schemas.microsoft.com/office/drawing/2014/main" id="{F36F71D6-0655-222B-C883-32B766165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07504" y="0"/>
            <a:ext cx="16308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A0CE2E0-94A4-2A62-7AD9-0766EBA61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132"/>
            <a:ext cx="9144000" cy="60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19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4">
            <a:extLst>
              <a:ext uri="{FF2B5EF4-FFF2-40B4-BE49-F238E27FC236}">
                <a16:creationId xmlns:a16="http://schemas.microsoft.com/office/drawing/2014/main" id="{DBC4E5BE-CEAA-3AD5-BC02-9B8ACE412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7380312" y="27856"/>
            <a:ext cx="16308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094FF24-A003-AC21-E8AA-C85200805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50552"/>
            <a:ext cx="7823200" cy="515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9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BDA79A59-E159-83BD-2A57-1DD56068F1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219"/>
            <a:ext cx="9144000" cy="609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4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7972"/>
            <a:ext cx="9144000" cy="68941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זוכים יקרים,</a:t>
            </a:r>
          </a:p>
          <a:p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יש להגיע לבחירת הדירה בתאריך ובשעה שנקבעה לכם לפי סדר מיקומכם בהגרלה.</a:t>
            </a:r>
          </a:p>
          <a:p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בחירת הדירה תעשה בפגישה אישית, אליה תזומנו על פי סדר תוצאות ההגרלה.</a:t>
            </a:r>
          </a:p>
          <a:p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אורך הפגישה הוא עד 45 דקות, ועד סופה יהיה עליכם לבחור את הדירה שתרכשו. (תקבלו הזמנה במייל).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מומלץ להכין מראש רשימת עדיפויות למספר דירות בהתאם למיקומכם בהגרלה, שכן ייתכן והדירה בה תהיו מעוניינים תבחר על ידי זוכה שקדם לכם ברשימה.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לאחר בחירת הדירה, יש לחתום על הסכם המכר ונספחיו.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ניתן לחתום על הסכם המכר מיד לאחר בחירת הדירה, ובכל מקרה עד ולא יאוחר מ- 30 יום (</a:t>
            </a:r>
            <a:r>
              <a:rPr lang="he-IL" dirty="0" err="1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קלנדרים</a:t>
            </a: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  ממועד בחירת הדירה.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בהתאם להנחיות משרד הבינוי והשיכון, אי חתימה על הסכם המכר בתוך התקופה </a:t>
            </a:r>
            <a:r>
              <a:rPr lang="he-IL" dirty="0" err="1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כלעיל</a:t>
            </a: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תביא לביטול זכייתכם.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נדרש להגיע לבחירת דירה עם ת.ז + ספח של שני בני הזוג הרשומים + אישור זכייה מודפס + אישור זכאות בתוקף/הארכת תוקף זכאות מודפס את אישור הזכייה ותוקף הזכאות ניתן למצוא באתר של משרד השיכון- באזור האישי- בהודעות שלי/במייל.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במידה ואחד מבני הזוג אינו יכול להגיע לבחירת הדירה  יש להמציא ייפוי </a:t>
            </a:r>
            <a:r>
              <a:rPr lang="he-IL" dirty="0" err="1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חתום ע"י בן הזוג בצירוף אימות חתימה ע"י עו"ד+ ת.ז + ספח מקורים.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במידה ושני בני הזוג אינם יכולים להגיע יש להמציא ייפוי </a:t>
            </a:r>
            <a:r>
              <a:rPr lang="he-IL" dirty="0" err="1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נוטריוני לנציג מטעמכם בצירוף ת.ז + ספח מקורים של שני בני הזוג.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לפנייה לחברת הבקרה אשד טל אסף</a:t>
            </a:r>
          </a:p>
          <a:p>
            <a:r>
              <a:rPr lang="he-IL" dirty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מוקד טלפוני: 03-7479100</a:t>
            </a:r>
          </a:p>
          <a:p>
            <a:endParaRPr lang="he-IL" dirty="0">
              <a:solidFill>
                <a:schemeClr val="tx2"/>
              </a:solidFill>
            </a:endParaRPr>
          </a:p>
          <a:p>
            <a:endParaRPr lang="he-IL" sz="16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e-IL" sz="16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e-IL" sz="16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e-IL" sz="16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84168" y="188640"/>
            <a:ext cx="286409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u="sng" dirty="0">
                <a:solidFill>
                  <a:schemeClr val="tx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הנחיות לבחירת דירה </a:t>
            </a:r>
          </a:p>
        </p:txBody>
      </p:sp>
    </p:spTree>
    <p:extLst>
      <p:ext uri="{BB962C8B-B14F-4D97-AF65-F5344CB8AC3E}">
        <p14:creationId xmlns:p14="http://schemas.microsoft.com/office/powerpoint/2010/main" val="1535373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 txBox="1">
            <a:spLocks noGrp="1"/>
          </p:cNvSpPr>
          <p:nvPr>
            <p:ph type="title" idx="4294967295"/>
          </p:nvPr>
        </p:nvSpPr>
        <p:spPr>
          <a:xfrm>
            <a:off x="2483768" y="1229249"/>
            <a:ext cx="5648325" cy="1047750"/>
          </a:xfrm>
        </p:spPr>
        <p:txBody>
          <a:bodyPr bIns="45000" anchor="t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he-IL" sz="7200" dirty="0">
                <a:solidFill>
                  <a:srgbClr val="002060"/>
                </a:solidFill>
                <a:latin typeface="Segoe UI Black" pitchFamily="34" charset="0"/>
                <a:ea typeface="Segoe UI Black" pitchFamily="34" charset="0"/>
              </a:rPr>
              <a:t>בהצלחה</a:t>
            </a:r>
          </a:p>
        </p:txBody>
      </p:sp>
      <p:pic>
        <p:nvPicPr>
          <p:cNvPr id="4" name="תמונה 4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2920" y="188640"/>
            <a:ext cx="16308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תמונה 5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144000" y="823680"/>
            <a:ext cx="1630800" cy="51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תמונה 7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129240" y="2276999"/>
            <a:ext cx="1644479" cy="109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תמונה 9"/>
          <p:cNvPicPr>
            <a:picLocks noChangeAspect="1"/>
          </p:cNvPicPr>
          <p:nvPr/>
        </p:nvPicPr>
        <p:blipFill>
          <a:blip r:embed="rId6" cstate="print">
            <a:lum/>
            <a:alphaModFix/>
          </a:blip>
          <a:srcRect/>
          <a:stretch>
            <a:fillRect/>
          </a:stretch>
        </p:blipFill>
        <p:spPr>
          <a:xfrm>
            <a:off x="130320" y="1484639"/>
            <a:ext cx="1643399" cy="6440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540901" y="4365104"/>
            <a:ext cx="3783408" cy="187743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2000" b="1" u="sng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משרד מכירות</a:t>
            </a:r>
            <a:r>
              <a:rPr lang="he-IL" sz="20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:  רח' רפפורט 3</a:t>
            </a:r>
            <a:endParaRPr lang="en-US" sz="2000" b="1" dirty="0">
              <a:solidFill>
                <a:srgbClr val="002060"/>
              </a:solidFill>
              <a:latin typeface="Segoe UI" pitchFamily="34" charset="0"/>
              <a:cs typeface="Segoe UI" pitchFamily="34" charset="0"/>
            </a:endParaRPr>
          </a:p>
          <a:p>
            <a:pPr algn="ctr"/>
            <a:r>
              <a:rPr lang="he-IL" sz="20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קניון כפר סבא הירוקה –קומה 1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09-7755525</a:t>
            </a:r>
            <a:r>
              <a:rPr lang="he-IL" sz="24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 </a:t>
            </a:r>
            <a:endParaRPr lang="en-US" sz="2400" b="1" dirty="0">
              <a:solidFill>
                <a:srgbClr val="002060"/>
              </a:solidFill>
              <a:latin typeface="Segoe UI" pitchFamily="34" charset="0"/>
              <a:cs typeface="Segoe UI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sisi@rshbiro.com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Segoe UI" pitchFamily="34" charset="0"/>
                <a:cs typeface="Segoe UI" pitchFamily="34" charset="0"/>
              </a:rPr>
              <a:t>www.ramishbiro.com</a:t>
            </a:r>
            <a:endParaRPr lang="he-IL" sz="2400" b="1" dirty="0">
              <a:solidFill>
                <a:srgbClr val="00206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2699792" y="2457075"/>
            <a:ext cx="4919486" cy="13542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rgbClr val="002060"/>
                </a:solidFill>
              </a:rPr>
              <a:t>מחיר למשתכן ראש העין מתחם </a:t>
            </a:r>
            <a:r>
              <a:rPr lang="en-US" sz="3200" dirty="0">
                <a:solidFill>
                  <a:srgbClr val="002060"/>
                </a:solidFill>
              </a:rPr>
              <a:t>C</a:t>
            </a:r>
            <a:endParaRPr lang="he-IL" sz="3200" dirty="0">
              <a:solidFill>
                <a:srgbClr val="002060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18492</TotalTime>
  <Words>417</Words>
  <Application>Microsoft Office PowerPoint</Application>
  <PresentationFormat>‫הצגה על המסך (4:3)</PresentationFormat>
  <Paragraphs>48</Paragraphs>
  <Slides>11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David</vt:lpstr>
      <vt:lpstr>Segoe UI</vt:lpstr>
      <vt:lpstr>Segoe UI Black</vt:lpstr>
      <vt:lpstr>Segoe UI Symbol</vt:lpstr>
      <vt:lpstr>StarSymbol</vt:lpstr>
      <vt:lpstr>Times New Roman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בהצלחה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ברוכים הבאים לכנס  מחיר למשתכן</dc:title>
  <dc:creator>STUDIOPI01</dc:creator>
  <cp:lastModifiedBy>Yamit Kadmy</cp:lastModifiedBy>
  <cp:revision>217</cp:revision>
  <cp:lastPrinted>2020-03-11T10:16:32Z</cp:lastPrinted>
  <dcterms:modified xsi:type="dcterms:W3CDTF">2023-05-16T10:50:14Z</dcterms:modified>
</cp:coreProperties>
</file>